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ExtraBold" panose="00000900000000000000" pitchFamily="2" charset="0"/>
      <p:bold r:id="rId17"/>
      <p:boldItalic r:id="rId18"/>
    </p:embeddedFont>
    <p:embeddedFont>
      <p:font typeface="Montserrat Medium" panose="00000600000000000000" pitchFamily="2" charset="0"/>
      <p:regular r:id="rId19"/>
      <p:bold r:id="rId20"/>
      <p:italic r:id="rId21"/>
      <p:boldItalic r:id="rId22"/>
    </p:embeddedFont>
    <p:embeddedFont>
      <p:font typeface="Montserrat SemiBold" panose="00000700000000000000" pitchFamily="2" charset="0"/>
      <p:regular r:id="rId23"/>
      <p:bold r:id="rId24"/>
      <p:italic r:id="rId25"/>
      <p:boldItalic r:id="rId26"/>
    </p:embeddedFont>
    <p:embeddedFont>
      <p:font typeface="Nunito" pitchFamily="2" charset="0"/>
      <p:regular r:id="rId27"/>
      <p:bold r:id="rId28"/>
      <p:italic r:id="rId29"/>
      <p:boldItalic r:id="rId30"/>
    </p:embeddedFont>
    <p:embeddedFont>
      <p:font typeface="Nunito ExtraBold" pitchFamily="2" charset="0"/>
      <p:bold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27">
          <p15:clr>
            <a:srgbClr val="A4A3A4"/>
          </p15:clr>
        </p15:guide>
        <p15:guide id="2" pos="63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576" y="72"/>
      </p:cViewPr>
      <p:guideLst>
        <p:guide orient="horz" pos="527"/>
        <p:guide pos="63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3" name="Google Shape;25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a16f3d09d2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6" name="Google Shape;96;g1a16f3d09d2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6" name="Google Shape;10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a16f3d09d2_1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3" name="Google Shape;133;g1a16f3d09d2_1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a16f3d09d2_1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a16f3d09d2_1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a16f3d09d2_1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a16f3d09d2_1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a16f3d09d2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a16f3d09d2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a16f3d09d2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a16f3d09d2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a16f3d09d2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a16f3d09d2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-39371" y="-180795"/>
            <a:ext cx="7872158" cy="7098808"/>
            <a:chOff x="-39371" y="-180795"/>
            <a:chExt cx="7872158" cy="7098808"/>
          </a:xfrm>
        </p:grpSpPr>
        <p:pic>
          <p:nvPicPr>
            <p:cNvPr id="85" name="Google Shape;85;p1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39371" y="-180795"/>
              <a:ext cx="7872158" cy="70988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365401" y="235434"/>
              <a:ext cx="1153418" cy="13200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894046" y="6126013"/>
              <a:ext cx="520640" cy="51387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8" name="Google Shape;88;p13"/>
          <p:cNvSpPr txBox="1"/>
          <p:nvPr/>
        </p:nvSpPr>
        <p:spPr>
          <a:xfrm>
            <a:off x="446510" y="6381324"/>
            <a:ext cx="43434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8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Derechos reservados WE Educación Ejecutiva: S001303560 / Registro INDECOPI</a:t>
            </a:r>
            <a:endParaRPr sz="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1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256788" y="4607412"/>
            <a:ext cx="1678431" cy="79282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 txBox="1"/>
          <p:nvPr/>
        </p:nvSpPr>
        <p:spPr>
          <a:xfrm>
            <a:off x="416419" y="4067963"/>
            <a:ext cx="447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ES" sz="2000" b="1" dirty="0">
                <a:solidFill>
                  <a:srgbClr val="FFC300"/>
                </a:solidFill>
                <a:latin typeface="Nunito"/>
                <a:ea typeface="Nunito"/>
                <a:cs typeface="Nunito"/>
                <a:sym typeface="Nunito"/>
              </a:rPr>
              <a:t>PROYECTO INTEGRADOR</a:t>
            </a:r>
            <a:endParaRPr sz="2000" b="1" i="0" u="none" strike="noStrike" cap="none" dirty="0">
              <a:solidFill>
                <a:srgbClr val="FFC3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416419" y="4729113"/>
            <a:ext cx="5102400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900" b="1" dirty="0">
                <a:solidFill>
                  <a:srgbClr val="4A86E8"/>
                </a:solidFill>
                <a:latin typeface="Nunito"/>
                <a:ea typeface="Nunito"/>
                <a:cs typeface="Nunito"/>
                <a:sym typeface="Nunito"/>
              </a:rPr>
              <a:t>INTEGRANTES:</a:t>
            </a:r>
            <a:endParaRPr sz="1900" b="1" dirty="0">
              <a:solidFill>
                <a:srgbClr val="4A86E8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PE" sz="1800" b="1" dirty="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❏"/>
            </a:pPr>
            <a:r>
              <a:rPr lang="es-ES" sz="1800" dirty="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Diego Alonso Chiang Meléndez</a:t>
            </a:r>
          </a:p>
        </p:txBody>
      </p:sp>
      <p:sp>
        <p:nvSpPr>
          <p:cNvPr id="92" name="Google Shape;92;p13"/>
          <p:cNvSpPr txBox="1"/>
          <p:nvPr/>
        </p:nvSpPr>
        <p:spPr>
          <a:xfrm>
            <a:off x="291510" y="2968032"/>
            <a:ext cx="5985303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2600" dirty="0">
                <a:solidFill>
                  <a:srgbClr val="FFFFFF"/>
                </a:solidFill>
                <a:latin typeface="Nunito ExtraBold"/>
                <a:ea typeface="Nunito"/>
                <a:cs typeface="Nunito"/>
                <a:sym typeface="Nunito ExtraBold"/>
              </a:rPr>
              <a:t>PÁGINA WEB INFORMATIVA DE NEXUM-INGENIERÍA</a:t>
            </a:r>
            <a:endParaRPr sz="2600" dirty="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3" name="Google Shape;93;p13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1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8656" y="-12194"/>
            <a:ext cx="12269307" cy="688238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2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10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5A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947192" y="1114170"/>
            <a:ext cx="4700100" cy="7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Montserrat ExtraBold"/>
              <a:buNone/>
            </a:pPr>
            <a:r>
              <a:rPr lang="es-ES" sz="6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ÍNDICE</a:t>
            </a:r>
            <a:endParaRPr sz="66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947200" y="2163725"/>
            <a:ext cx="6747300" cy="3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Contexto y Planteamiento del proyecto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914400" marR="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Contexto organizacional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Objetivo y Alcance del Proyecto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marR="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Diagnóstico y análisis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914400" marR="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 (según corresponda)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marR="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Propuesta de mejora 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914400" marR="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 (Según corresponda)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Resultados, conclusiones y recomendaciones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Estado Inicial VS Propuesto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Conclusiones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SemiBold"/>
              <a:buAutoNum type="arabicPeriod"/>
            </a:pPr>
            <a:r>
              <a:rPr lang="es-ES" sz="1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Recomendaciones</a:t>
            </a:r>
            <a:endParaRPr sz="1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00" name="Google Shape;10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63638" y="326599"/>
            <a:ext cx="1762200" cy="83239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4"/>
          <p:cNvSpPr/>
          <p:nvPr/>
        </p:nvSpPr>
        <p:spPr>
          <a:xfrm>
            <a:off x="-118571" y="941291"/>
            <a:ext cx="502500" cy="9387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" name="Google Shape;102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667257">
            <a:off x="10541567" y="4385451"/>
            <a:ext cx="1391457" cy="272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2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227625" y="0"/>
            <a:ext cx="64152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96450" y="-18900"/>
            <a:ext cx="12310952" cy="14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13963" y="314429"/>
            <a:ext cx="1678431" cy="79282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840826" y="438146"/>
            <a:ext cx="79866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Nunito"/>
              <a:buAutoNum type="arabicPeriod"/>
            </a:pPr>
            <a:r>
              <a:rPr lang="es-ES" sz="19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CONTEXTO Y PLANTEAMIENTO DEL </a:t>
            </a:r>
            <a:r>
              <a:rPr lang="es-ES" sz="1900" b="1">
                <a:solidFill>
                  <a:srgbClr val="4A86E8"/>
                </a:solidFill>
                <a:latin typeface="Nunito"/>
                <a:ea typeface="Nunito"/>
                <a:cs typeface="Nunito"/>
                <a:sym typeface="Nunito"/>
              </a:rPr>
              <a:t>PROYECTO</a:t>
            </a:r>
            <a:endParaRPr sz="1900" b="1">
              <a:solidFill>
                <a:srgbClr val="4A86E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642950" y="449400"/>
            <a:ext cx="152400" cy="522900"/>
          </a:xfrm>
          <a:prstGeom prst="roundRect">
            <a:avLst>
              <a:gd name="adj" fmla="val 16667"/>
            </a:avLst>
          </a:prstGeom>
          <a:solidFill>
            <a:srgbClr val="808080">
              <a:alpha val="635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611500" y="1407670"/>
            <a:ext cx="50778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rgbClr val="FFFFFF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1.1. CONTEXTO </a:t>
            </a:r>
            <a:r>
              <a:rPr lang="es-ES" sz="1900">
                <a:solidFill>
                  <a:srgbClr val="2A8BFC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ORGANIZACIONAL</a:t>
            </a:r>
            <a:endParaRPr sz="1900">
              <a:solidFill>
                <a:srgbClr val="2A8BFC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687472" y="3366692"/>
            <a:ext cx="5077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rgbClr val="EEEEEE"/>
                </a:solidFill>
                <a:latin typeface="Nunito"/>
                <a:ea typeface="Nunito"/>
                <a:cs typeface="Nunito"/>
                <a:sym typeface="Nunito"/>
              </a:rPr>
              <a:t>Empresa peruana especializada en Gerencia de Proyectos, Supervisión de Obra y Evaluaciones Estructurales.</a:t>
            </a:r>
            <a:endParaRPr b="1" dirty="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5" name="Google Shape;115;p15"/>
          <p:cNvSpPr/>
          <p:nvPr/>
        </p:nvSpPr>
        <p:spPr>
          <a:xfrm>
            <a:off x="642950" y="3170975"/>
            <a:ext cx="4963936" cy="10455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7" name="Google Shape;117;p15"/>
          <p:cNvPicPr preferRelativeResize="0"/>
          <p:nvPr/>
        </p:nvPicPr>
        <p:blipFill>
          <a:blip r:embed="rId6">
            <a:alphaModFix/>
            <a:lum bright="70000" contrast="-70000"/>
          </a:blip>
          <a:stretch>
            <a:fillRect/>
          </a:stretch>
        </p:blipFill>
        <p:spPr>
          <a:xfrm>
            <a:off x="161685" y="3458380"/>
            <a:ext cx="422351" cy="42392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5"/>
          <p:cNvSpPr txBox="1"/>
          <p:nvPr/>
        </p:nvSpPr>
        <p:spPr>
          <a:xfrm>
            <a:off x="704961" y="4247781"/>
            <a:ext cx="4901925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rgbClr val="EEEEEE"/>
                </a:solidFill>
                <a:latin typeface="Nunito"/>
                <a:ea typeface="Nunito"/>
                <a:cs typeface="Nunito"/>
                <a:sym typeface="Nunito"/>
              </a:rPr>
              <a:t>Experiencia consolidada en proyectos para </a:t>
            </a:r>
            <a:r>
              <a:rPr lang="es-ES" b="1" dirty="0" err="1">
                <a:solidFill>
                  <a:srgbClr val="EEEEEE"/>
                </a:solidFill>
                <a:latin typeface="Nunito"/>
                <a:ea typeface="Nunito"/>
                <a:cs typeface="Nunito"/>
                <a:sym typeface="Nunito"/>
              </a:rPr>
              <a:t>retail</a:t>
            </a:r>
            <a:r>
              <a:rPr lang="es-ES" b="1" dirty="0">
                <a:solidFill>
                  <a:srgbClr val="EEEEEE"/>
                </a:solidFill>
                <a:latin typeface="Nunito"/>
                <a:ea typeface="Nunito"/>
                <a:cs typeface="Nunito"/>
                <a:sym typeface="Nunito"/>
              </a:rPr>
              <a:t>, clínicas, oficinas, educación, inmobiliario, OPI y pistas.</a:t>
            </a:r>
            <a:endParaRPr b="1" dirty="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9" name="Google Shape;119;p15"/>
          <p:cNvPicPr preferRelativeResize="0"/>
          <p:nvPr/>
        </p:nvPicPr>
        <p:blipFill>
          <a:blip r:embed="rId6">
            <a:alphaModFix/>
            <a:lum bright="70000" contrast="-70000"/>
          </a:blip>
          <a:stretch>
            <a:fillRect/>
          </a:stretch>
        </p:blipFill>
        <p:spPr>
          <a:xfrm>
            <a:off x="177185" y="4353109"/>
            <a:ext cx="422351" cy="423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 txBox="1"/>
          <p:nvPr/>
        </p:nvSpPr>
        <p:spPr>
          <a:xfrm>
            <a:off x="743180" y="5077570"/>
            <a:ext cx="4901925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rgbClr val="EEEEEE"/>
                </a:solidFill>
                <a:latin typeface="Nunito"/>
                <a:ea typeface="Nunito"/>
                <a:cs typeface="Nunito"/>
                <a:sym typeface="Nunito"/>
              </a:rPr>
              <a:t>Sistema de gestión certificado bajo normas ISO 9001, ISO 14001 e ISO 45001 en supervisión de obra.</a:t>
            </a:r>
            <a:endParaRPr b="1" dirty="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1" name="Google Shape;121;p15"/>
          <p:cNvPicPr preferRelativeResize="0"/>
          <p:nvPr/>
        </p:nvPicPr>
        <p:blipFill>
          <a:blip r:embed="rId6">
            <a:alphaModFix/>
            <a:lum bright="70000" contrast="-70000"/>
          </a:blip>
          <a:stretch>
            <a:fillRect/>
          </a:stretch>
        </p:blipFill>
        <p:spPr>
          <a:xfrm>
            <a:off x="177185" y="5193226"/>
            <a:ext cx="422351" cy="423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5"/>
          <p:cNvSpPr txBox="1"/>
          <p:nvPr/>
        </p:nvSpPr>
        <p:spPr>
          <a:xfrm>
            <a:off x="775411" y="5907360"/>
            <a:ext cx="455954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rgbClr val="EEEEEE"/>
                </a:solidFill>
                <a:latin typeface="Nunito"/>
                <a:ea typeface="Nunito"/>
                <a:cs typeface="Nunito"/>
                <a:sym typeface="Nunito"/>
              </a:rPr>
              <a:t>Confianza de clientes líderes como Intercorp, </a:t>
            </a:r>
            <a:r>
              <a:rPr lang="es-ES" b="1" dirty="0" err="1">
                <a:solidFill>
                  <a:srgbClr val="EEEEEE"/>
                </a:solidFill>
                <a:latin typeface="Nunito"/>
                <a:ea typeface="Nunito"/>
                <a:cs typeface="Nunito"/>
                <a:sym typeface="Nunito"/>
              </a:rPr>
              <a:t>Auna</a:t>
            </a:r>
            <a:r>
              <a:rPr lang="es-ES" b="1" dirty="0">
                <a:solidFill>
                  <a:srgbClr val="EEEEEE"/>
                </a:solidFill>
                <a:latin typeface="Nunito"/>
                <a:ea typeface="Nunito"/>
                <a:cs typeface="Nunito"/>
                <a:sym typeface="Nunito"/>
              </a:rPr>
              <a:t>, BCP, BBVA, Cencosud, OXXO, entre otros.</a:t>
            </a:r>
            <a:endParaRPr b="1" dirty="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3" name="Google Shape;123;p15"/>
          <p:cNvPicPr preferRelativeResize="0"/>
          <p:nvPr/>
        </p:nvPicPr>
        <p:blipFill>
          <a:blip r:embed="rId6">
            <a:alphaModFix/>
            <a:lum bright="70000" contrast="-70000"/>
          </a:blip>
          <a:stretch>
            <a:fillRect/>
          </a:stretch>
        </p:blipFill>
        <p:spPr>
          <a:xfrm>
            <a:off x="161685" y="6021352"/>
            <a:ext cx="422351" cy="423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5"/>
          <p:cNvSpPr/>
          <p:nvPr/>
        </p:nvSpPr>
        <p:spPr>
          <a:xfrm>
            <a:off x="6393475" y="2217310"/>
            <a:ext cx="2965716" cy="1759381"/>
          </a:xfrm>
          <a:custGeom>
            <a:avLst/>
            <a:gdLst/>
            <a:ahLst/>
            <a:cxnLst/>
            <a:rect l="l" t="t" r="r" b="b"/>
            <a:pathLst>
              <a:path w="1800131" h="1577920" extrusionOk="0">
                <a:moveTo>
                  <a:pt x="0" y="0"/>
                </a:moveTo>
                <a:lnTo>
                  <a:pt x="1800131" y="0"/>
                </a:lnTo>
                <a:lnTo>
                  <a:pt x="1800131" y="1577920"/>
                </a:lnTo>
                <a:lnTo>
                  <a:pt x="0" y="1577920"/>
                </a:lnTo>
                <a:lnTo>
                  <a:pt x="0" y="0"/>
                </a:lnTo>
                <a:close/>
              </a:path>
            </a:pathLst>
          </a:custGeom>
          <a:noFill/>
          <a:ln w="3810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000" tIns="80000" rIns="80000" bIns="80000" anchor="ctr" anchorCtr="0">
            <a:noAutofit/>
          </a:bodyPr>
          <a:lstStyle/>
          <a:p>
            <a:pPr lvl="0" algn="just">
              <a:lnSpc>
                <a:spcPct val="115000"/>
              </a:lnSpc>
              <a:buClr>
                <a:srgbClr val="FFFFFF"/>
              </a:buClr>
              <a:buSzPts val="800"/>
            </a:pPr>
            <a:r>
              <a:rPr lang="es-ES" sz="1500" dirty="0"/>
              <a:t>Ser la empresa de mayor confianza en el rubro de Gerencia de Proyectos y Supervisión de Obras en el país.</a:t>
            </a:r>
            <a:endParaRPr sz="1500" dirty="0">
              <a:solidFill>
                <a:srgbClr val="00299C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5" name="Google Shape;125;p15"/>
          <p:cNvSpPr/>
          <p:nvPr/>
        </p:nvSpPr>
        <p:spPr>
          <a:xfrm>
            <a:off x="7293977" y="1516225"/>
            <a:ext cx="1165500" cy="10416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5"/>
          <p:cNvSpPr txBox="1"/>
          <p:nvPr/>
        </p:nvSpPr>
        <p:spPr>
          <a:xfrm>
            <a:off x="7188552" y="1839656"/>
            <a:ext cx="13767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-ES" sz="1600">
                <a:solidFill>
                  <a:srgbClr val="000F5A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VISIÓN</a:t>
            </a:r>
            <a:endParaRPr sz="1600" b="0" i="0" u="none" strike="noStrike" cap="none">
              <a:solidFill>
                <a:srgbClr val="2A8BF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8827429" y="4482499"/>
            <a:ext cx="2965716" cy="1759381"/>
          </a:xfrm>
          <a:custGeom>
            <a:avLst/>
            <a:gdLst/>
            <a:ahLst/>
            <a:cxnLst/>
            <a:rect l="l" t="t" r="r" b="b"/>
            <a:pathLst>
              <a:path w="1800131" h="1577920" extrusionOk="0">
                <a:moveTo>
                  <a:pt x="0" y="0"/>
                </a:moveTo>
                <a:lnTo>
                  <a:pt x="1800131" y="0"/>
                </a:lnTo>
                <a:lnTo>
                  <a:pt x="1800131" y="1577920"/>
                </a:lnTo>
                <a:lnTo>
                  <a:pt x="0" y="1577920"/>
                </a:lnTo>
                <a:lnTo>
                  <a:pt x="0" y="0"/>
                </a:lnTo>
                <a:close/>
              </a:path>
            </a:pathLst>
          </a:custGeom>
          <a:noFill/>
          <a:ln w="3810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000" tIns="80000" rIns="80000" bIns="80000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</a:pPr>
            <a:endParaRPr sz="1000" dirty="0">
              <a:solidFill>
                <a:srgbClr val="00299C"/>
              </a:solidFill>
              <a:latin typeface="Nunito"/>
              <a:ea typeface="Nunito"/>
              <a:cs typeface="Nunito"/>
              <a:sym typeface="Nunito"/>
            </a:endParaRPr>
          </a:p>
          <a:p>
            <a:pPr lvl="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800"/>
            </a:pPr>
            <a:r>
              <a:rPr lang="es-ES" sz="1500" dirty="0"/>
              <a:t>Colaborar con el crecimiento del país asegurando la calidad de los proyectos, sobre la base de la capacitación continua, la innovación y una gestión ética y responsable.</a:t>
            </a:r>
            <a:endParaRPr sz="1500" i="0" u="none" strike="noStrike" cap="none" dirty="0">
              <a:solidFill>
                <a:srgbClr val="00299C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9727931" y="3781414"/>
            <a:ext cx="1165500" cy="10416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5"/>
          <p:cNvSpPr txBox="1"/>
          <p:nvPr/>
        </p:nvSpPr>
        <p:spPr>
          <a:xfrm>
            <a:off x="9622506" y="4104845"/>
            <a:ext cx="13767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-ES" sz="1600">
                <a:solidFill>
                  <a:srgbClr val="000F5A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MISIÓN</a:t>
            </a:r>
            <a:endParaRPr sz="1600" b="0" i="0" u="none" strike="noStrike" cap="none">
              <a:solidFill>
                <a:srgbClr val="2A8BF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0" name="Google Shape;130;p15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" name="Imagen 4" descr="Logotipo&#10;&#10;El contenido generado por IA puede ser incorrecto.">
            <a:extLst>
              <a:ext uri="{FF2B5EF4-FFF2-40B4-BE49-F238E27FC236}">
                <a16:creationId xmlns:a16="http://schemas.microsoft.com/office/drawing/2014/main" id="{0C1C85BE-22A2-355D-FE1F-6661408840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9497" y="1999862"/>
            <a:ext cx="1273311" cy="10623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128574" y="-18900"/>
            <a:ext cx="3076549" cy="658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1251" y="-18900"/>
            <a:ext cx="12235753" cy="14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13963" y="314429"/>
            <a:ext cx="1678431" cy="792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 txBox="1">
            <a:spLocks noGrp="1"/>
          </p:cNvSpPr>
          <p:nvPr>
            <p:ph type="title"/>
          </p:nvPr>
        </p:nvSpPr>
        <p:spPr>
          <a:xfrm>
            <a:off x="840826" y="438146"/>
            <a:ext cx="79866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1. CONTEXTO Y PLANTEAMIENTO DEL PROYECTO</a:t>
            </a:r>
            <a:endParaRPr sz="19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9" name="Google Shape;139;p16"/>
          <p:cNvSpPr/>
          <p:nvPr/>
        </p:nvSpPr>
        <p:spPr>
          <a:xfrm>
            <a:off x="642950" y="449400"/>
            <a:ext cx="152400" cy="522900"/>
          </a:xfrm>
          <a:prstGeom prst="roundRect">
            <a:avLst>
              <a:gd name="adj" fmla="val 16667"/>
            </a:avLst>
          </a:prstGeom>
          <a:solidFill>
            <a:srgbClr val="808080">
              <a:alpha val="635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6"/>
          <p:cNvSpPr txBox="1"/>
          <p:nvPr/>
        </p:nvSpPr>
        <p:spPr>
          <a:xfrm>
            <a:off x="160750" y="1798275"/>
            <a:ext cx="2614500" cy="1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rgbClr val="FFFFFF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1.2. OBJETIVO Y ALCANCE</a:t>
            </a:r>
            <a:r>
              <a:rPr lang="es-ES" sz="1900">
                <a:solidFill>
                  <a:srgbClr val="00299C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 </a:t>
            </a:r>
            <a:r>
              <a:rPr lang="es-ES" sz="1900">
                <a:solidFill>
                  <a:srgbClr val="2A8BFC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DEL PROYECTO</a:t>
            </a:r>
            <a:endParaRPr sz="1900">
              <a:solidFill>
                <a:srgbClr val="2A8BFC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  <p:sp>
        <p:nvSpPr>
          <p:cNvPr id="141" name="Google Shape;141;p16"/>
          <p:cNvSpPr txBox="1"/>
          <p:nvPr/>
        </p:nvSpPr>
        <p:spPr>
          <a:xfrm>
            <a:off x="3821977" y="2266912"/>
            <a:ext cx="120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rgbClr val="000F5A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O1</a:t>
            </a:r>
            <a:endParaRPr sz="100"/>
          </a:p>
        </p:txBody>
      </p:sp>
      <p:sp>
        <p:nvSpPr>
          <p:cNvPr id="142" name="Google Shape;142;p16"/>
          <p:cNvSpPr txBox="1"/>
          <p:nvPr/>
        </p:nvSpPr>
        <p:spPr>
          <a:xfrm>
            <a:off x="9284635" y="2977914"/>
            <a:ext cx="2577600" cy="925880"/>
          </a:xfrm>
          <a:prstGeom prst="rect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2225" tIns="142225" rIns="142225" bIns="142225" anchor="ctr" anchorCtr="0">
            <a:noAutofit/>
          </a:bodyPr>
          <a:lstStyle/>
          <a:p>
            <a:pPr lvl="0" algn="ctr">
              <a:lnSpc>
                <a:spcPct val="70000"/>
              </a:lnSpc>
              <a:spcBef>
                <a:spcPts val="700"/>
              </a:spcBef>
              <a:buClr>
                <a:schemeClr val="dk1"/>
              </a:buClr>
              <a:buSzPts val="1100"/>
            </a:pPr>
            <a:r>
              <a:rPr lang="es-ES" sz="1200" dirty="0"/>
              <a:t>Mejorar la experiencia de contacto con potenciales clientes mediante una navegación clara, diseño responsive y formularios validados en </a:t>
            </a:r>
            <a:r>
              <a:rPr lang="es-ES" sz="1200" dirty="0" err="1"/>
              <a:t>front-end</a:t>
            </a:r>
            <a:r>
              <a:rPr lang="es-ES" sz="1200" dirty="0"/>
              <a:t>.</a:t>
            </a:r>
            <a:endParaRPr sz="1200" dirty="0">
              <a:solidFill>
                <a:srgbClr val="30303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16"/>
          <p:cNvSpPr txBox="1"/>
          <p:nvPr/>
        </p:nvSpPr>
        <p:spPr>
          <a:xfrm>
            <a:off x="7192438" y="2464923"/>
            <a:ext cx="116100" cy="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700" tIns="0" rIns="1270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Calibri"/>
              <a:buNone/>
            </a:pPr>
            <a:endParaRPr sz="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6"/>
          <p:cNvSpPr txBox="1"/>
          <p:nvPr/>
        </p:nvSpPr>
        <p:spPr>
          <a:xfrm>
            <a:off x="6285482" y="2977925"/>
            <a:ext cx="2577600" cy="925881"/>
          </a:xfrm>
          <a:prstGeom prst="rect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8000" tIns="128000" rIns="128000" bIns="128000" anchor="ctr" anchorCtr="0">
            <a:noAutofit/>
          </a:bodyPr>
          <a:lstStyle/>
          <a:p>
            <a:pPr lvl="0" algn="ctr">
              <a:lnSpc>
                <a:spcPct val="70000"/>
              </a:lnSpc>
              <a:spcBef>
                <a:spcPts val="700"/>
              </a:spcBef>
              <a:buClr>
                <a:schemeClr val="dk1"/>
              </a:buClr>
              <a:buSzPts val="1100"/>
            </a:pPr>
            <a:r>
              <a:rPr lang="es-ES" sz="1200" dirty="0"/>
              <a:t>Ordenar y actualizar el portafolio de proyectos según sector y tipo de servicio, facilitando la lectura y demostrando capacidad técnica con casos concretos.</a:t>
            </a:r>
            <a:endParaRPr sz="1200" dirty="0">
              <a:solidFill>
                <a:srgbClr val="30303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5" name="Google Shape;145;p16"/>
          <p:cNvSpPr txBox="1"/>
          <p:nvPr/>
        </p:nvSpPr>
        <p:spPr>
          <a:xfrm>
            <a:off x="3135725" y="2854779"/>
            <a:ext cx="2577600" cy="980385"/>
          </a:xfrm>
          <a:prstGeom prst="rect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2225" tIns="142225" rIns="142225" bIns="142225" anchor="ctr" anchorCtr="0">
            <a:noAutofit/>
          </a:bodyPr>
          <a:lstStyle/>
          <a:p>
            <a:pPr lvl="0" algn="ctr">
              <a:lnSpc>
                <a:spcPct val="70000"/>
              </a:lnSpc>
              <a:spcBef>
                <a:spcPts val="700"/>
              </a:spcBef>
            </a:pPr>
            <a:r>
              <a:rPr lang="es-ES" sz="1200" dirty="0"/>
              <a:t>Consolidar en un sitio web moderno la propuesta de valor de </a:t>
            </a:r>
            <a:r>
              <a:rPr lang="es-ES" sz="1200" dirty="0" err="1"/>
              <a:t>Nexum</a:t>
            </a:r>
            <a:r>
              <a:rPr lang="es-ES" sz="1200" dirty="0"/>
              <a:t>: experiencia, servicios especializados, certificaciones y cultura orientada a resultados.</a:t>
            </a:r>
            <a:endParaRPr sz="1200" b="1" dirty="0">
              <a:solidFill>
                <a:srgbClr val="30303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4067615" y="2189963"/>
            <a:ext cx="714000" cy="554100"/>
          </a:xfrm>
          <a:prstGeom prst="ellipse">
            <a:avLst/>
          </a:prstGeom>
          <a:noFill/>
          <a:ln w="2857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6"/>
          <p:cNvSpPr txBox="1"/>
          <p:nvPr/>
        </p:nvSpPr>
        <p:spPr>
          <a:xfrm>
            <a:off x="6971729" y="2266925"/>
            <a:ext cx="120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rgbClr val="000F5A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O2</a:t>
            </a:r>
            <a:endParaRPr sz="100"/>
          </a:p>
        </p:txBody>
      </p:sp>
      <p:sp>
        <p:nvSpPr>
          <p:cNvPr id="148" name="Google Shape;148;p16"/>
          <p:cNvSpPr/>
          <p:nvPr/>
        </p:nvSpPr>
        <p:spPr>
          <a:xfrm>
            <a:off x="7217367" y="2189975"/>
            <a:ext cx="714000" cy="554100"/>
          </a:xfrm>
          <a:prstGeom prst="ellipse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6"/>
          <p:cNvSpPr txBox="1"/>
          <p:nvPr/>
        </p:nvSpPr>
        <p:spPr>
          <a:xfrm>
            <a:off x="9970865" y="2266900"/>
            <a:ext cx="120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rgbClr val="000F5A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O3</a:t>
            </a:r>
            <a:endParaRPr sz="100"/>
          </a:p>
        </p:txBody>
      </p:sp>
      <p:sp>
        <p:nvSpPr>
          <p:cNvPr id="150" name="Google Shape;150;p16"/>
          <p:cNvSpPr/>
          <p:nvPr/>
        </p:nvSpPr>
        <p:spPr>
          <a:xfrm>
            <a:off x="10216503" y="2189950"/>
            <a:ext cx="714000" cy="554100"/>
          </a:xfrm>
          <a:prstGeom prst="ellipse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6"/>
          <p:cNvCxnSpPr>
            <a:stCxn id="141" idx="3"/>
            <a:endCxn id="147" idx="1"/>
          </p:cNvCxnSpPr>
          <p:nvPr/>
        </p:nvCxnSpPr>
        <p:spPr>
          <a:xfrm>
            <a:off x="5027077" y="2467012"/>
            <a:ext cx="1944600" cy="0"/>
          </a:xfrm>
          <a:prstGeom prst="straightConnector1">
            <a:avLst/>
          </a:prstGeom>
          <a:noFill/>
          <a:ln w="28575" cap="flat" cmpd="sng">
            <a:solidFill>
              <a:srgbClr val="30303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6"/>
          <p:cNvCxnSpPr>
            <a:stCxn id="147" idx="3"/>
            <a:endCxn id="149" idx="1"/>
          </p:cNvCxnSpPr>
          <p:nvPr/>
        </p:nvCxnSpPr>
        <p:spPr>
          <a:xfrm>
            <a:off x="8176829" y="2467025"/>
            <a:ext cx="1794000" cy="0"/>
          </a:xfrm>
          <a:prstGeom prst="straightConnector1">
            <a:avLst/>
          </a:prstGeom>
          <a:noFill/>
          <a:ln w="28575" cap="flat" cmpd="sng">
            <a:solidFill>
              <a:srgbClr val="30303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" name="Google Shape;153;p16"/>
          <p:cNvSpPr/>
          <p:nvPr/>
        </p:nvSpPr>
        <p:spPr>
          <a:xfrm>
            <a:off x="3135725" y="1514725"/>
            <a:ext cx="507000" cy="454500"/>
          </a:xfrm>
          <a:prstGeom prst="ellipse">
            <a:avLst/>
          </a:prstGeom>
          <a:solidFill>
            <a:srgbClr val="2A8BFC"/>
          </a:solidFill>
          <a:ln w="9525" cap="flat" cmpd="sng">
            <a:solidFill>
              <a:srgbClr val="2A8BF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1.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16"/>
          <p:cNvSpPr txBox="1"/>
          <p:nvPr/>
        </p:nvSpPr>
        <p:spPr>
          <a:xfrm>
            <a:off x="3781875" y="1514713"/>
            <a:ext cx="3837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700" b="1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rPr>
              <a:t>OBJETIVOS</a:t>
            </a:r>
            <a:endParaRPr sz="1700" b="1">
              <a:solidFill>
                <a:srgbClr val="88888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5" name="Google Shape;155;p16"/>
          <p:cNvSpPr/>
          <p:nvPr/>
        </p:nvSpPr>
        <p:spPr>
          <a:xfrm>
            <a:off x="3135725" y="4035275"/>
            <a:ext cx="507000" cy="454500"/>
          </a:xfrm>
          <a:prstGeom prst="ellipse">
            <a:avLst/>
          </a:prstGeom>
          <a:solidFill>
            <a:srgbClr val="2A8BFC"/>
          </a:solidFill>
          <a:ln w="9525" cap="flat" cmpd="sng">
            <a:solidFill>
              <a:srgbClr val="2A8BF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16"/>
          <p:cNvSpPr txBox="1"/>
          <p:nvPr/>
        </p:nvSpPr>
        <p:spPr>
          <a:xfrm>
            <a:off x="3781875" y="4035263"/>
            <a:ext cx="3837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700" b="1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rPr>
              <a:t>ALCANCE</a:t>
            </a:r>
            <a:endParaRPr sz="1700" b="1">
              <a:solidFill>
                <a:srgbClr val="88888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7" name="Google Shape;157;p16"/>
          <p:cNvSpPr txBox="1"/>
          <p:nvPr/>
        </p:nvSpPr>
        <p:spPr>
          <a:xfrm>
            <a:off x="3135725" y="4753250"/>
            <a:ext cx="8726400" cy="1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s-ES" sz="1200" dirty="0"/>
              <a:t>El proyecto abarca el diseño y desarrollo de un sitio web informativo </a:t>
            </a:r>
            <a:r>
              <a:rPr lang="es-ES" sz="1200" dirty="0" err="1"/>
              <a:t>front-end</a:t>
            </a:r>
            <a:r>
              <a:rPr lang="es-ES" sz="1200" dirty="0"/>
              <a:t> (HTML, CSS y JavaScript) que: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/>
              <a:t>Integra la información vigente del </a:t>
            </a:r>
            <a:r>
              <a:rPr lang="es-ES" sz="1200" dirty="0" err="1"/>
              <a:t>brochure</a:t>
            </a:r>
            <a:r>
              <a:rPr lang="es-ES" sz="1200" dirty="0"/>
              <a:t> </a:t>
            </a:r>
            <a:r>
              <a:rPr lang="es-ES" sz="1200" dirty="0" err="1"/>
              <a:t>Nexum</a:t>
            </a:r>
            <a:r>
              <a:rPr lang="es-ES" sz="1200" dirty="0"/>
              <a:t> 2025.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/>
              <a:t>Estructura el contenido en cuatro vistas clave: Inicio, Servicios, Proyectos y Contáctanos.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/>
              <a:t>Presenta los servicios en tres líneas claras: Gerencia y Supervisión de Obra, Proyectos Integrales y Evaluaciones Estructurales.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/>
              <a:t>Organiza los proyectos por sector y servicio, sin exponer datos sensibles de montos o plazos.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/>
              <a:t>Refuerza la confianza mediante la visibilidad de certificaciones, clientes y metodología de trabajo.</a:t>
            </a:r>
          </a:p>
        </p:txBody>
      </p:sp>
      <p:sp>
        <p:nvSpPr>
          <p:cNvPr id="158" name="Google Shape;158;p16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4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160726" y="0"/>
            <a:ext cx="648295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1050" y="-18875"/>
            <a:ext cx="12235547" cy="139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 txBox="1"/>
          <p:nvPr/>
        </p:nvSpPr>
        <p:spPr>
          <a:xfrm>
            <a:off x="1865168" y="1371600"/>
            <a:ext cx="598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solidFill>
                  <a:srgbClr val="2A8BF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1.</a:t>
            </a:r>
            <a:endParaRPr sz="1000">
              <a:solidFill>
                <a:srgbClr val="2A8BFC"/>
              </a:solidFill>
            </a:endParaRPr>
          </a:p>
        </p:txBody>
      </p:sp>
      <p:sp>
        <p:nvSpPr>
          <p:cNvPr id="166" name="Google Shape;166;p17"/>
          <p:cNvSpPr txBox="1"/>
          <p:nvPr/>
        </p:nvSpPr>
        <p:spPr>
          <a:xfrm>
            <a:off x="7848333" y="1371596"/>
            <a:ext cx="84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solidFill>
                  <a:srgbClr val="2A8BF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2.</a:t>
            </a:r>
            <a:endParaRPr sz="1000">
              <a:solidFill>
                <a:srgbClr val="2A8BFC"/>
              </a:solidFill>
            </a:endParaRPr>
          </a:p>
        </p:txBody>
      </p:sp>
      <p:sp>
        <p:nvSpPr>
          <p:cNvPr id="167" name="Google Shape;167;p17"/>
          <p:cNvSpPr txBox="1"/>
          <p:nvPr/>
        </p:nvSpPr>
        <p:spPr>
          <a:xfrm>
            <a:off x="2310188" y="1425303"/>
            <a:ext cx="20826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33333"/>
              <a:buFont typeface="Montserrat SemiBold"/>
              <a:buNone/>
            </a:pPr>
            <a:r>
              <a:rPr lang="es-ES" sz="1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DIAGNÓSTICO</a:t>
            </a:r>
            <a:endParaRPr sz="1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33333"/>
              <a:buFont typeface="Montserrat SemiBold"/>
              <a:buNone/>
            </a:pPr>
            <a:r>
              <a:rPr lang="es-ES" sz="1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AVANCE</a:t>
            </a:r>
            <a:endParaRPr sz="1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33333"/>
              <a:buFont typeface="Montserrat SemiBold"/>
              <a:buNone/>
            </a:pPr>
            <a:r>
              <a:rPr lang="es-ES" sz="1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(SEGÚN CORRESPONDA)</a:t>
            </a:r>
            <a:endParaRPr sz="1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p17"/>
          <p:cNvSpPr/>
          <p:nvPr/>
        </p:nvSpPr>
        <p:spPr>
          <a:xfrm>
            <a:off x="414266" y="6384523"/>
            <a:ext cx="5429400" cy="11670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4A86E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7"/>
          <p:cNvSpPr txBox="1"/>
          <p:nvPr/>
        </p:nvSpPr>
        <p:spPr>
          <a:xfrm>
            <a:off x="8530700" y="1479454"/>
            <a:ext cx="20826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33333"/>
              <a:buFont typeface="Montserrat SemiBold"/>
              <a:buNone/>
            </a:pPr>
            <a:r>
              <a:rPr lang="es-ES" sz="1200" b="1">
                <a:latin typeface="Montserrat"/>
                <a:ea typeface="Montserrat"/>
                <a:cs typeface="Montserrat"/>
                <a:sym typeface="Montserrat"/>
              </a:rPr>
              <a:t>ALCANCE</a:t>
            </a:r>
            <a:endParaRPr sz="12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33333"/>
              <a:buFont typeface="Montserrat SemiBold"/>
              <a:buNone/>
            </a:pPr>
            <a:r>
              <a:rPr lang="es-ES" sz="1200" b="1">
                <a:latin typeface="Montserrat"/>
                <a:ea typeface="Montserrat"/>
                <a:cs typeface="Montserrat"/>
                <a:sym typeface="Montserrat"/>
              </a:rPr>
              <a:t>AVANCE</a:t>
            </a:r>
            <a:endParaRPr sz="12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33333"/>
              <a:buFont typeface="Montserrat SemiBold"/>
              <a:buNone/>
            </a:pPr>
            <a:r>
              <a:rPr lang="es-ES" sz="1200" b="1">
                <a:latin typeface="Montserrat"/>
                <a:ea typeface="Montserrat"/>
                <a:cs typeface="Montserrat"/>
                <a:sym typeface="Montserrat"/>
              </a:rPr>
              <a:t>(SEGÚN CORRESPONDA)</a:t>
            </a:r>
            <a:endParaRPr sz="1200"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0" name="Google Shape;170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412237" y="198408"/>
            <a:ext cx="1420497" cy="672043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7"/>
          <p:cNvSpPr txBox="1"/>
          <p:nvPr/>
        </p:nvSpPr>
        <p:spPr>
          <a:xfrm>
            <a:off x="447675" y="156425"/>
            <a:ext cx="5806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2A8BF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72" name="Google Shape;172;p17"/>
          <p:cNvSpPr txBox="1">
            <a:spLocks noGrp="1"/>
          </p:cNvSpPr>
          <p:nvPr>
            <p:ph type="title"/>
          </p:nvPr>
        </p:nvSpPr>
        <p:spPr>
          <a:xfrm>
            <a:off x="840826" y="438146"/>
            <a:ext cx="79866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2. CONTEXTO Y PLANTEAMIENTO DEL PROYECTO</a:t>
            </a:r>
            <a:endParaRPr sz="19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642950" y="449400"/>
            <a:ext cx="152400" cy="522900"/>
          </a:xfrm>
          <a:prstGeom prst="roundRect">
            <a:avLst>
              <a:gd name="adj" fmla="val 16667"/>
            </a:avLst>
          </a:prstGeom>
          <a:solidFill>
            <a:srgbClr val="808080">
              <a:alpha val="635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7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17A2DA-404A-B53D-A52A-57DEBC400C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675" y="2354795"/>
            <a:ext cx="5116217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indent="-171450" eaLnBrk="0" fontAlgn="base" hangingPunct="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PE" altLang="es-PE" sz="1500" dirty="0">
                <a:solidFill>
                  <a:schemeClr val="bg1"/>
                </a:solidFill>
              </a:rPr>
              <a:t>Página anterior basada en plantilla genérica con textos copiados del </a:t>
            </a:r>
            <a:r>
              <a:rPr lang="es-PE" altLang="es-PE" sz="1500" dirty="0" err="1">
                <a:solidFill>
                  <a:schemeClr val="bg1"/>
                </a:solidFill>
              </a:rPr>
              <a:t>brochure</a:t>
            </a:r>
            <a:r>
              <a:rPr lang="es-PE" altLang="es-PE" sz="1500" dirty="0">
                <a:solidFill>
                  <a:schemeClr val="bg1"/>
                </a:solidFill>
              </a:rPr>
              <a:t> sin jerarquía visual.</a:t>
            </a:r>
          </a:p>
          <a:p>
            <a:pPr marL="171450" indent="-171450" eaLnBrk="0" fontAlgn="base" hangingPunct="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s-PE" altLang="es-PE" sz="1500" dirty="0">
              <a:solidFill>
                <a:schemeClr val="bg1"/>
              </a:solidFill>
            </a:endParaRPr>
          </a:p>
          <a:p>
            <a:pPr marL="171450" indent="-171450" eaLnBrk="0" fontAlgn="base" hangingPunct="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PE" altLang="es-PE" sz="1500" dirty="0">
                <a:solidFill>
                  <a:schemeClr val="bg1"/>
                </a:solidFill>
              </a:rPr>
              <a:t>Portafolio poco estructurado: proyectos mezclados, difícil filtrado por sector o tipo de servicio.</a:t>
            </a:r>
          </a:p>
          <a:p>
            <a:pPr marL="171450" indent="-171450" eaLnBrk="0" fontAlgn="base" hangingPunct="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s-PE" altLang="es-PE" sz="1500" dirty="0">
              <a:solidFill>
                <a:schemeClr val="bg1"/>
              </a:solidFill>
            </a:endParaRPr>
          </a:p>
          <a:p>
            <a:pPr marL="171450" indent="-171450" eaLnBrk="0" fontAlgn="base" hangingPunct="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PE" altLang="es-PE" sz="1500" dirty="0">
                <a:solidFill>
                  <a:schemeClr val="bg1"/>
                </a:solidFill>
              </a:rPr>
              <a:t>Uso limitado de elementos de interacción y sin validaciones en el formulario de contacto.</a:t>
            </a:r>
          </a:p>
          <a:p>
            <a:pPr marL="171450" indent="-171450" eaLnBrk="0" fontAlgn="base" hangingPunct="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s-PE" altLang="es-PE" sz="1500" dirty="0">
              <a:solidFill>
                <a:schemeClr val="bg1"/>
              </a:solidFill>
            </a:endParaRPr>
          </a:p>
          <a:p>
            <a:pPr marL="171450" indent="-171450" eaLnBrk="0" fontAlgn="base" hangingPunct="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PE" altLang="es-PE" sz="1500" dirty="0">
                <a:solidFill>
                  <a:schemeClr val="bg1"/>
                </a:solidFill>
              </a:rPr>
              <a:t>Experiencia móvil mejorable: tipografías grandes, navegación extensa y secciones con densidad de información poco controlada.</a:t>
            </a:r>
          </a:p>
          <a:p>
            <a:pPr marL="171450" indent="-171450" eaLnBrk="0" fontAlgn="base" hangingPunct="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s-PE" altLang="es-PE" sz="1500" dirty="0">
              <a:solidFill>
                <a:schemeClr val="bg1"/>
              </a:solidFill>
            </a:endParaRPr>
          </a:p>
          <a:p>
            <a:pPr marL="171450" indent="-171450" eaLnBrk="0" fontAlgn="base" hangingPunct="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s-PE" altLang="es-PE" sz="1500" dirty="0">
                <a:solidFill>
                  <a:schemeClr val="bg1"/>
                </a:solidFill>
              </a:rPr>
              <a:t>Identidad corporativa no explotada a nivel digital (colores, certificaciones y experiencia no se percibían con claridad).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E9411FB-5D33-2708-53C9-551D94332D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31708" y="2449115"/>
            <a:ext cx="5116217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Revisión completa del </a:t>
            </a:r>
            <a:r>
              <a:rPr lang="es-ES" altLang="es-PE" sz="1500" dirty="0" err="1"/>
              <a:t>brochure</a:t>
            </a:r>
            <a:r>
              <a:rPr lang="es-ES" altLang="es-PE" sz="1500" dirty="0"/>
              <a:t> para definir qué contenido es esencial para la toma de decisión del cliente.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Clasificación de servicios y proyectos según la lógica comercial real de </a:t>
            </a:r>
            <a:r>
              <a:rPr lang="es-ES" altLang="es-PE" sz="1500" dirty="0" err="1"/>
              <a:t>Nexum</a:t>
            </a:r>
            <a:r>
              <a:rPr lang="es-ES" altLang="es-PE" sz="1500" dirty="0"/>
              <a:t>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Definición de una arquitectura de información simple: qué debe ver primero un cliente, cómo llega a los casos de éxito y cómo contacta.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Identificación de puntos clave a resaltar: certificaciones ISO, experiencia multisectorial, metodología estructurada y principales clientes</a:t>
            </a:r>
            <a:endParaRPr kumimoji="0" lang="es-PE" altLang="es-PE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1251" y="-18900"/>
            <a:ext cx="12235753" cy="14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13963" y="314429"/>
            <a:ext cx="1678431" cy="79282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8"/>
          <p:cNvSpPr txBox="1">
            <a:spLocks noGrp="1"/>
          </p:cNvSpPr>
          <p:nvPr>
            <p:ph type="title"/>
          </p:nvPr>
        </p:nvSpPr>
        <p:spPr>
          <a:xfrm>
            <a:off x="840826" y="438146"/>
            <a:ext cx="79866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3. PROPUESTA DE </a:t>
            </a:r>
            <a:r>
              <a:rPr lang="es-ES" sz="1900" b="1">
                <a:solidFill>
                  <a:srgbClr val="4A86E8"/>
                </a:solidFill>
                <a:latin typeface="Nunito"/>
                <a:ea typeface="Nunito"/>
                <a:cs typeface="Nunito"/>
                <a:sym typeface="Nunito"/>
              </a:rPr>
              <a:t>MEJORA</a:t>
            </a:r>
            <a:endParaRPr sz="1900" b="1">
              <a:solidFill>
                <a:srgbClr val="4A86E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2" name="Google Shape;182;p18"/>
          <p:cNvSpPr/>
          <p:nvPr/>
        </p:nvSpPr>
        <p:spPr>
          <a:xfrm>
            <a:off x="642950" y="449400"/>
            <a:ext cx="152400" cy="522900"/>
          </a:xfrm>
          <a:prstGeom prst="roundRect">
            <a:avLst>
              <a:gd name="adj" fmla="val 16667"/>
            </a:avLst>
          </a:prstGeom>
          <a:solidFill>
            <a:srgbClr val="808080">
              <a:alpha val="635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642942" y="1628775"/>
            <a:ext cx="598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solidFill>
                  <a:srgbClr val="2A8BF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1.</a:t>
            </a:r>
            <a:endParaRPr sz="1000">
              <a:solidFill>
                <a:srgbClr val="2A8BFC"/>
              </a:solidFill>
            </a:endParaRPr>
          </a:p>
        </p:txBody>
      </p:sp>
      <p:sp>
        <p:nvSpPr>
          <p:cNvPr id="184" name="Google Shape;184;p18"/>
          <p:cNvSpPr txBox="1"/>
          <p:nvPr/>
        </p:nvSpPr>
        <p:spPr>
          <a:xfrm>
            <a:off x="1241448" y="1682475"/>
            <a:ext cx="27162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PROPUESTA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AVANCE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(SEGÚN CORRESPONDA)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5" name="Google Shape;185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185950"/>
            <a:ext cx="12192000" cy="67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8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6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FD3D577-EE2F-3E48-8D50-CAD70735C169}"/>
              </a:ext>
            </a:extLst>
          </p:cNvPr>
          <p:cNvSpPr txBox="1"/>
          <p:nvPr/>
        </p:nvSpPr>
        <p:spPr>
          <a:xfrm>
            <a:off x="937870" y="2542653"/>
            <a:ext cx="991530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1500" dirty="0"/>
              <a:t>La propuesta del nuevo sitio web se centra en:</a:t>
            </a:r>
          </a:p>
          <a:p>
            <a:pPr>
              <a:buNone/>
            </a:pPr>
            <a:endParaRPr lang="es-ES" sz="1500" dirty="0"/>
          </a:p>
          <a:p>
            <a:pPr marL="171450" indent="-171450" eaLnBrk="0" fontAlgn="base" hangingPunct="0">
              <a:buFont typeface="Arial" panose="020B0604020202020204" pitchFamily="34" charset="0"/>
              <a:buChar char="•"/>
            </a:pPr>
            <a:r>
              <a:rPr lang="es-ES" sz="1500" dirty="0"/>
              <a:t>Un home que comunique de inmediato “Tu socio aliado en proyectos”, con un héroe visual sobrio y llamados a la acción directos: solicitar propuesta y descargar </a:t>
            </a:r>
            <a:r>
              <a:rPr lang="es-ES" sz="1500" dirty="0" err="1"/>
              <a:t>brochure</a:t>
            </a:r>
            <a:r>
              <a:rPr lang="es-ES" sz="1500" dirty="0"/>
              <a:t>.</a:t>
            </a:r>
          </a:p>
          <a:p>
            <a:pPr marL="171450" indent="-171450" eaLnBrk="0" fontAlgn="base" hangingPunct="0">
              <a:buFont typeface="Arial" panose="020B0604020202020204" pitchFamily="34" charset="0"/>
              <a:buChar char="•"/>
            </a:pPr>
            <a:endParaRPr lang="es-ES" sz="1500" dirty="0"/>
          </a:p>
          <a:p>
            <a:pPr marL="171450" indent="-171450" eaLnBrk="0" fontAlgn="base" hangingPunct="0">
              <a:buFont typeface="Arial" panose="020B0604020202020204" pitchFamily="34" charset="0"/>
              <a:buChar char="•"/>
            </a:pPr>
            <a:r>
              <a:rPr lang="es-ES" sz="1500" dirty="0"/>
              <a:t>Una narrativa que explica quién es </a:t>
            </a:r>
            <a:r>
              <a:rPr lang="es-ES" sz="1500" dirty="0" err="1"/>
              <a:t>Nexum</a:t>
            </a:r>
            <a:r>
              <a:rPr lang="es-ES" sz="1500" dirty="0"/>
              <a:t>, su misión, visión, cultura y certificaciones, antes de mostrar servicios y proyectos.</a:t>
            </a:r>
          </a:p>
          <a:p>
            <a:pPr marL="171450" indent="-171450" eaLnBrk="0" fontAlgn="base" hangingPunct="0">
              <a:buFont typeface="Arial" panose="020B0604020202020204" pitchFamily="34" charset="0"/>
              <a:buChar char="•"/>
            </a:pPr>
            <a:endParaRPr lang="es-ES" sz="1500" dirty="0"/>
          </a:p>
          <a:p>
            <a:pPr marL="171450" indent="-171450" eaLnBrk="0" fontAlgn="base" hangingPunct="0">
              <a:buFont typeface="Arial" panose="020B0604020202020204" pitchFamily="34" charset="0"/>
              <a:buChar char="•"/>
            </a:pPr>
            <a:r>
              <a:rPr lang="es-ES" sz="1500" dirty="0"/>
              <a:t>Un diseño alineado a la identidad del </a:t>
            </a:r>
            <a:r>
              <a:rPr lang="es-ES" sz="1500" dirty="0" err="1"/>
              <a:t>brochure</a:t>
            </a:r>
            <a:r>
              <a:rPr lang="es-ES" sz="1500" dirty="0"/>
              <a:t>: uso de la paleta </a:t>
            </a:r>
            <a:r>
              <a:rPr lang="es-ES" sz="1500" dirty="0" err="1"/>
              <a:t>Nexum</a:t>
            </a:r>
            <a:r>
              <a:rPr lang="es-ES" sz="1500" dirty="0"/>
              <a:t>, énfasis en contraste limpio y bloques de contenido claros.</a:t>
            </a:r>
          </a:p>
          <a:p>
            <a:pPr marL="171450" indent="-171450" eaLnBrk="0" fontAlgn="base" hangingPunct="0">
              <a:buFont typeface="Arial" panose="020B0604020202020204" pitchFamily="34" charset="0"/>
              <a:buChar char="•"/>
            </a:pPr>
            <a:endParaRPr lang="es-ES" sz="1500" dirty="0"/>
          </a:p>
          <a:p>
            <a:pPr marL="171450" indent="-171450" eaLnBrk="0" fontAlgn="base" hangingPunct="0">
              <a:buFont typeface="Arial" panose="020B0604020202020204" pitchFamily="34" charset="0"/>
              <a:buChar char="•"/>
            </a:pPr>
            <a:r>
              <a:rPr lang="es-ES" sz="1500" dirty="0"/>
              <a:t>Una sección de clientes y certificaciones que funcione como prueba social y refuerzo de confianza.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1251" y="-18900"/>
            <a:ext cx="12235753" cy="14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13963" y="314429"/>
            <a:ext cx="1678431" cy="7928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840826" y="438146"/>
            <a:ext cx="79866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3. PROPUESTA DE </a:t>
            </a:r>
            <a:r>
              <a:rPr lang="es-ES" sz="1900" b="1">
                <a:solidFill>
                  <a:srgbClr val="4A86E8"/>
                </a:solidFill>
                <a:latin typeface="Nunito"/>
                <a:ea typeface="Nunito"/>
                <a:cs typeface="Nunito"/>
                <a:sym typeface="Nunito"/>
              </a:rPr>
              <a:t>MEJORA</a:t>
            </a:r>
            <a:endParaRPr sz="1900" b="1">
              <a:solidFill>
                <a:srgbClr val="4A86E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4" name="Google Shape;194;p19"/>
          <p:cNvSpPr/>
          <p:nvPr/>
        </p:nvSpPr>
        <p:spPr>
          <a:xfrm>
            <a:off x="642950" y="449400"/>
            <a:ext cx="152400" cy="522900"/>
          </a:xfrm>
          <a:prstGeom prst="roundRect">
            <a:avLst>
              <a:gd name="adj" fmla="val 16667"/>
            </a:avLst>
          </a:prstGeom>
          <a:solidFill>
            <a:srgbClr val="808080">
              <a:alpha val="635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9"/>
          <p:cNvSpPr txBox="1"/>
          <p:nvPr/>
        </p:nvSpPr>
        <p:spPr>
          <a:xfrm>
            <a:off x="642942" y="1628775"/>
            <a:ext cx="598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solidFill>
                  <a:srgbClr val="2A8BF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2.</a:t>
            </a:r>
            <a:endParaRPr sz="1000">
              <a:solidFill>
                <a:srgbClr val="2A8BFC"/>
              </a:solidFill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1241448" y="1682475"/>
            <a:ext cx="27162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PROPUESTA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AVANCE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(SEGÚN CORRESPONDA)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7" name="Google Shape;197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185950"/>
            <a:ext cx="12192000" cy="67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9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7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0DD798A-1BCE-097D-B439-953AE8AC471F}"/>
              </a:ext>
            </a:extLst>
          </p:cNvPr>
          <p:cNvSpPr txBox="1"/>
          <p:nvPr/>
        </p:nvSpPr>
        <p:spPr>
          <a:xfrm>
            <a:off x="329725" y="2517150"/>
            <a:ext cx="1153255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None/>
              <a:defRPr sz="1500"/>
            </a:lvl1pPr>
          </a:lstStyle>
          <a:p>
            <a:r>
              <a:rPr lang="es-ES" dirty="0"/>
              <a:t>La propuesta a nivel de experiencia de usuario y </a:t>
            </a:r>
            <a:r>
              <a:rPr lang="es-ES" dirty="0" err="1"/>
              <a:t>front-end</a:t>
            </a:r>
            <a:r>
              <a:rPr lang="es-ES" dirty="0"/>
              <a:t> considera: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Sitio responsive construido con </a:t>
            </a:r>
            <a:r>
              <a:rPr lang="es-ES" dirty="0" err="1"/>
              <a:t>Flexbox</a:t>
            </a:r>
            <a:r>
              <a:rPr lang="es-ES" dirty="0"/>
              <a:t> y CSS </a:t>
            </a:r>
            <a:r>
              <a:rPr lang="es-ES" dirty="0" err="1"/>
              <a:t>Grid</a:t>
            </a:r>
            <a:r>
              <a:rPr lang="es-ES" dirty="0"/>
              <a:t>, priorizando legibilidad tanto en escritorio como en móvil.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Portafolio de proyectos reorganizado con filtros por Sector y Servicio, lo que permite identificar rápidamente la experiencia de </a:t>
            </a:r>
            <a:r>
              <a:rPr lang="es-ES" dirty="0" err="1"/>
              <a:t>Nexum</a:t>
            </a:r>
            <a:r>
              <a:rPr lang="es-ES" dirty="0"/>
              <a:t> en distintos tipos de proyectos.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Tarjetas de proyecto con estructura unificada: nombre del proyecto, breve descripción y cliente. Para esta versión, se emplean imágenes referenciales compartidas entre proyectos, priorizando la consistencia visual y la validación de la lógica de navegación sobre la fotografía definitiva.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Carrusel de clientes implementado con JavaScript para mostrar de forma dinámica el respaldo de marcas como Intercorp, </a:t>
            </a:r>
            <a:r>
              <a:rPr lang="es-ES" dirty="0" err="1"/>
              <a:t>Auna</a:t>
            </a:r>
            <a:r>
              <a:rPr lang="es-ES" dirty="0"/>
              <a:t>, BCP, BBVA, OXXO, entre otras.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Formularios con validaciones en JavaScript que aseguran datos completos y coherentes antes del envío.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1251" y="-18900"/>
            <a:ext cx="12235753" cy="14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13963" y="314429"/>
            <a:ext cx="1678431" cy="792826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0"/>
          <p:cNvSpPr/>
          <p:nvPr/>
        </p:nvSpPr>
        <p:spPr>
          <a:xfrm>
            <a:off x="642950" y="449400"/>
            <a:ext cx="152400" cy="522900"/>
          </a:xfrm>
          <a:prstGeom prst="roundRect">
            <a:avLst>
              <a:gd name="adj" fmla="val 16667"/>
            </a:avLst>
          </a:prstGeom>
          <a:solidFill>
            <a:srgbClr val="808080">
              <a:alpha val="635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0"/>
          <p:cNvSpPr txBox="1"/>
          <p:nvPr/>
        </p:nvSpPr>
        <p:spPr>
          <a:xfrm>
            <a:off x="1661348" y="1382450"/>
            <a:ext cx="27162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ESTADO INICIAL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7" name="Google Shape;207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185950"/>
            <a:ext cx="12192000" cy="67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0"/>
          <p:cNvSpPr txBox="1">
            <a:spLocks noGrp="1"/>
          </p:cNvSpPr>
          <p:nvPr>
            <p:ph type="title"/>
          </p:nvPr>
        </p:nvSpPr>
        <p:spPr>
          <a:xfrm>
            <a:off x="840825" y="438150"/>
            <a:ext cx="89532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4. RESULTADOS, RECOMENDACIONES Y CONCLUSIONES</a:t>
            </a:r>
            <a:r>
              <a:rPr lang="es-ES" sz="1900" b="1">
                <a:solidFill>
                  <a:srgbClr val="4A86E8"/>
                </a:solidFill>
                <a:latin typeface="Nunito"/>
                <a:ea typeface="Nunito"/>
                <a:cs typeface="Nunito"/>
                <a:sym typeface="Nunito"/>
              </a:rPr>
              <a:t> DEL PROYECTO</a:t>
            </a:r>
            <a:endParaRPr sz="1900" b="1">
              <a:solidFill>
                <a:srgbClr val="4A86E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9" name="Google Shape;209;p20"/>
          <p:cNvSpPr txBox="1"/>
          <p:nvPr/>
        </p:nvSpPr>
        <p:spPr>
          <a:xfrm>
            <a:off x="7996648" y="1382450"/>
            <a:ext cx="27162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ESTADO PROPUESTO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0" name="Google Shape;210;p20"/>
          <p:cNvCxnSpPr>
            <a:cxnSpLocks/>
            <a:endCxn id="207" idx="0"/>
          </p:cNvCxnSpPr>
          <p:nvPr/>
        </p:nvCxnSpPr>
        <p:spPr>
          <a:xfrm>
            <a:off x="6093000" y="1382350"/>
            <a:ext cx="3000" cy="4803600"/>
          </a:xfrm>
          <a:prstGeom prst="straightConnector1">
            <a:avLst/>
          </a:prstGeom>
          <a:noFill/>
          <a:ln w="28575" cap="flat" cmpd="sng">
            <a:solidFill>
              <a:srgbClr val="4A86E8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1" name="Google Shape;211;p20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8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C7157F-3C55-0F2E-6B15-8E860F600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31708" y="1957986"/>
            <a:ext cx="5116217" cy="4078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Historia corporativa, misión, visión, cultura y certificaciones integradas en el flujo principal.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Portafolio ordenado por sector y servicio, alineado a la oferta real de </a:t>
            </a:r>
            <a:r>
              <a:rPr lang="es-ES" altLang="es-PE" sz="1500" dirty="0" err="1"/>
              <a:t>Nexum</a:t>
            </a:r>
            <a:r>
              <a:rPr lang="es-ES" altLang="es-PE" sz="1500" dirty="0"/>
              <a:t>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Diseño coherente con la identidad </a:t>
            </a:r>
            <a:r>
              <a:rPr lang="es-ES" altLang="es-PE" sz="1500" dirty="0" err="1"/>
              <a:t>Nexum</a:t>
            </a:r>
            <a:r>
              <a:rPr lang="es-ES" altLang="es-PE" sz="1500" dirty="0"/>
              <a:t> y con el </a:t>
            </a:r>
            <a:r>
              <a:rPr lang="es-ES" altLang="es-PE" sz="1500" dirty="0" err="1"/>
              <a:t>brochure</a:t>
            </a:r>
            <a:r>
              <a:rPr lang="es-ES" altLang="es-PE" sz="1500" dirty="0"/>
              <a:t> 2025.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Interacciones </a:t>
            </a:r>
            <a:r>
              <a:rPr lang="es-ES" altLang="es-PE" sz="1500" dirty="0" err="1"/>
              <a:t>front-end</a:t>
            </a:r>
            <a:r>
              <a:rPr lang="es-ES" altLang="es-PE" sz="1500" dirty="0"/>
              <a:t> (filtros, carrusel, validaciones) que profesionalizan la experiencia y favorecen el contacto comercial.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kumimoji="0" lang="es-ES" altLang="es-PE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sz="1600" dirty="0"/>
              <a:t>Portafolio ordenado por sector y servicio, con diseño homogéneo de tarjetas e imágenes referenciales consistentes, facilitando futuras actualizaciones con fotografías específicas de cada proyecto.</a:t>
            </a:r>
            <a:endParaRPr kumimoji="0" lang="es-PE" altLang="es-PE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FB991E8-081E-98AC-792E-97491FE219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950" y="2968047"/>
            <a:ext cx="511621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Contenido disperso y sin jerarquía.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Portafolio difícil de leer y sin filtros claros.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Imagen digital que no reflejaba completamente las certificaciones ni el enfoque metodológico.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Experiencia móvil limitada y sin foco en conversión.</a:t>
            </a:r>
            <a:endParaRPr kumimoji="0" lang="es-PE" altLang="es-PE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160726" y="0"/>
            <a:ext cx="648295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1251" y="-18900"/>
            <a:ext cx="12235753" cy="14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13963" y="314429"/>
            <a:ext cx="1678431" cy="79282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1"/>
          <p:cNvSpPr txBox="1">
            <a:spLocks noGrp="1"/>
          </p:cNvSpPr>
          <p:nvPr>
            <p:ph type="title"/>
          </p:nvPr>
        </p:nvSpPr>
        <p:spPr>
          <a:xfrm>
            <a:off x="840825" y="438150"/>
            <a:ext cx="89532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4. RESULTADOS, RECOMENDACIONES Y CONCLUSIONES</a:t>
            </a:r>
            <a:r>
              <a:rPr lang="es-ES" sz="1900" b="1">
                <a:solidFill>
                  <a:srgbClr val="4A86E8"/>
                </a:solidFill>
                <a:latin typeface="Nunito"/>
                <a:ea typeface="Nunito"/>
                <a:cs typeface="Nunito"/>
                <a:sym typeface="Nunito"/>
              </a:rPr>
              <a:t> DEL PROYECTO</a:t>
            </a:r>
            <a:endParaRPr sz="1900" b="1">
              <a:solidFill>
                <a:srgbClr val="4A86E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0" name="Google Shape;220;p21"/>
          <p:cNvSpPr/>
          <p:nvPr/>
        </p:nvSpPr>
        <p:spPr>
          <a:xfrm>
            <a:off x="642950" y="449400"/>
            <a:ext cx="152400" cy="522900"/>
          </a:xfrm>
          <a:prstGeom prst="roundRect">
            <a:avLst>
              <a:gd name="adj" fmla="val 16667"/>
            </a:avLst>
          </a:prstGeom>
          <a:solidFill>
            <a:srgbClr val="808080">
              <a:alpha val="635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642942" y="1500175"/>
            <a:ext cx="598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solidFill>
                  <a:srgbClr val="2A8BF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2.</a:t>
            </a:r>
            <a:endParaRPr sz="1000">
              <a:solidFill>
                <a:srgbClr val="2A8BFC"/>
              </a:solidFill>
            </a:endParaRPr>
          </a:p>
        </p:txBody>
      </p:sp>
      <p:sp>
        <p:nvSpPr>
          <p:cNvPr id="222" name="Google Shape;222;p21"/>
          <p:cNvSpPr txBox="1"/>
          <p:nvPr/>
        </p:nvSpPr>
        <p:spPr>
          <a:xfrm>
            <a:off x="1241448" y="1553875"/>
            <a:ext cx="27162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CONCLUSIONES</a:t>
            </a:r>
            <a:endParaRPr sz="1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3" name="Google Shape;223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147002" y="6185950"/>
            <a:ext cx="12339002" cy="67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1"/>
          <p:cNvSpPr txBox="1"/>
          <p:nvPr/>
        </p:nvSpPr>
        <p:spPr>
          <a:xfrm>
            <a:off x="6634718" y="1553875"/>
            <a:ext cx="598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solidFill>
                  <a:srgbClr val="2A8BF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3.</a:t>
            </a:r>
            <a:endParaRPr sz="1000">
              <a:solidFill>
                <a:srgbClr val="2A8BFC"/>
              </a:solidFill>
            </a:endParaRPr>
          </a:p>
        </p:txBody>
      </p:sp>
      <p:sp>
        <p:nvSpPr>
          <p:cNvPr id="237" name="Google Shape;237;p21"/>
          <p:cNvSpPr txBox="1"/>
          <p:nvPr/>
        </p:nvSpPr>
        <p:spPr>
          <a:xfrm>
            <a:off x="7233223" y="1607575"/>
            <a:ext cx="27162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 SemiBold"/>
              <a:buNone/>
            </a:pPr>
            <a:r>
              <a:rPr lang="es-ES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RECOMENDACIONES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21"/>
          <p:cNvSpPr/>
          <p:nvPr/>
        </p:nvSpPr>
        <p:spPr>
          <a:xfrm>
            <a:off x="11433575" y="6429375"/>
            <a:ext cx="428700" cy="278700"/>
          </a:xfrm>
          <a:prstGeom prst="roundRect">
            <a:avLst>
              <a:gd name="adj" fmla="val 16667"/>
            </a:avLst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9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E57DD3D-98B6-66B8-5859-89BA793E42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0743" y="2470001"/>
            <a:ext cx="5116217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Mantener el portafolio actualizado utilizando la misma estructura de sectores y servicios definida en el sitio.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Sustituir progresivamente las imágenes referenciales por fotografías oficiales de proyectos representativos, respetando la convención de nombres y rutas.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Centralizar la actualización de contenidos (textos, proyectos, certificaciones) en un responsable interno para asegurar coherencia y vigencia de la información.</a:t>
            </a:r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/>
          </a:p>
          <a:p>
            <a:pPr marL="171450" lvl="0" indent="-1714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/>
              <a:t>Revisar periódicamente la experiencia de usuario en desktop y móvil para asegurar que el sitio continúe siendo claro, rápido y orientado a la toma de contacto.</a:t>
            </a:r>
            <a:endParaRPr kumimoji="0" lang="es-PE" altLang="es-PE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8AE69BD-F2AC-FE1F-2419-3F62182337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769" y="2354584"/>
            <a:ext cx="5116217" cy="3554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lvl="0" indent="-171450" defTabSz="914400" eaLnBrk="0" fontAlgn="base" latinLnBrk="0" hangingPunct="0"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>
                <a:solidFill>
                  <a:schemeClr val="bg1"/>
                </a:solidFill>
              </a:rPr>
              <a:t>El nuevo sitio web traduce de forma clara la propuesta de valor de </a:t>
            </a:r>
            <a:r>
              <a:rPr lang="es-ES" altLang="es-PE" sz="1500" dirty="0" err="1">
                <a:solidFill>
                  <a:schemeClr val="bg1"/>
                </a:solidFill>
              </a:rPr>
              <a:t>Nexum</a:t>
            </a:r>
            <a:r>
              <a:rPr lang="es-ES" altLang="es-PE" sz="1500" dirty="0">
                <a:solidFill>
                  <a:schemeClr val="bg1"/>
                </a:solidFill>
              </a:rPr>
              <a:t>, alineando la comunicación digital con el </a:t>
            </a:r>
            <a:r>
              <a:rPr lang="es-ES" altLang="es-PE" sz="1500" dirty="0" err="1">
                <a:solidFill>
                  <a:schemeClr val="bg1"/>
                </a:solidFill>
              </a:rPr>
              <a:t>brochure</a:t>
            </a:r>
            <a:r>
              <a:rPr lang="es-ES" altLang="es-PE" sz="1500" dirty="0">
                <a:solidFill>
                  <a:schemeClr val="bg1"/>
                </a:solidFill>
              </a:rPr>
              <a:t> 2025.</a:t>
            </a:r>
          </a:p>
          <a:p>
            <a:pPr marL="171450" lvl="0" indent="-171450" defTabSz="914400" eaLnBrk="0" fontAlgn="base" latinLnBrk="0" hangingPunct="0"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>
              <a:solidFill>
                <a:schemeClr val="bg1"/>
              </a:solidFill>
            </a:endParaRPr>
          </a:p>
          <a:p>
            <a:pPr marL="171450" lvl="0" indent="-171450" defTabSz="914400" eaLnBrk="0" fontAlgn="base" latinLnBrk="0" hangingPunct="0"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>
                <a:solidFill>
                  <a:schemeClr val="bg1"/>
                </a:solidFill>
              </a:rPr>
              <a:t>La organización por servicios y sectores hace más fácil entender en qué es experto </a:t>
            </a:r>
            <a:r>
              <a:rPr lang="es-ES" altLang="es-PE" sz="1500" dirty="0" err="1">
                <a:solidFill>
                  <a:schemeClr val="bg1"/>
                </a:solidFill>
              </a:rPr>
              <a:t>Nexum</a:t>
            </a:r>
            <a:r>
              <a:rPr lang="es-ES" altLang="es-PE" sz="1500" dirty="0">
                <a:solidFill>
                  <a:schemeClr val="bg1"/>
                </a:solidFill>
              </a:rPr>
              <a:t> y en qué tipos de proyectos tiene experiencia comprobada.</a:t>
            </a:r>
          </a:p>
          <a:p>
            <a:pPr marL="171450" lvl="0" indent="-171450" defTabSz="914400" eaLnBrk="0" fontAlgn="base" latinLnBrk="0" hangingPunct="0"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>
              <a:solidFill>
                <a:schemeClr val="bg1"/>
              </a:solidFill>
            </a:endParaRPr>
          </a:p>
          <a:p>
            <a:pPr marL="171450" lvl="0" indent="-171450" defTabSz="914400" eaLnBrk="0" fontAlgn="base" latinLnBrk="0" hangingPunct="0"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>
                <a:solidFill>
                  <a:schemeClr val="bg1"/>
                </a:solidFill>
              </a:rPr>
              <a:t>La presencia de certificaciones, clientes y casos de proyectos incrementa la percepción de confianza y respaldo técnico.</a:t>
            </a:r>
          </a:p>
          <a:p>
            <a:pPr marL="171450" lvl="0" indent="-171450" defTabSz="914400" eaLnBrk="0" fontAlgn="base" latinLnBrk="0" hangingPunct="0"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</a:pPr>
            <a:endParaRPr lang="es-ES" altLang="es-PE" sz="1500" dirty="0">
              <a:solidFill>
                <a:schemeClr val="bg1"/>
              </a:solidFill>
            </a:endParaRPr>
          </a:p>
          <a:p>
            <a:pPr marL="171450" lvl="0" indent="-171450" defTabSz="914400" eaLnBrk="0" fontAlgn="base" latinLnBrk="0" hangingPunct="0"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s-ES" altLang="es-PE" sz="1500" dirty="0">
                <a:solidFill>
                  <a:schemeClr val="bg1"/>
                </a:solidFill>
              </a:rPr>
              <a:t>El uso de HTML, CSS y JavaScript puros, con diseño responsive y validaciones en formulario, entrega una solución limpia, eficiente y fácilmente mantenible.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1199</Words>
  <Application>Microsoft Office PowerPoint</Application>
  <PresentationFormat>Panorámica</PresentationFormat>
  <Paragraphs>150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9" baseType="lpstr">
      <vt:lpstr>Montserrat ExtraBold</vt:lpstr>
      <vt:lpstr>Nunito ExtraBold</vt:lpstr>
      <vt:lpstr>Montserrat SemiBold</vt:lpstr>
      <vt:lpstr>Nunito</vt:lpstr>
      <vt:lpstr>Montserrat</vt:lpstr>
      <vt:lpstr>Calibri</vt:lpstr>
      <vt:lpstr>Montserrat Medium</vt:lpstr>
      <vt:lpstr>Arial</vt:lpstr>
      <vt:lpstr>Tema de Office</vt:lpstr>
      <vt:lpstr>Presentación de PowerPoint</vt:lpstr>
      <vt:lpstr>ÍNDICE</vt:lpstr>
      <vt:lpstr>CONTEXTO Y PLANTEAMIENTO DEL PROYECTO</vt:lpstr>
      <vt:lpstr>1. CONTEXTO Y PLANTEAMIENTO DEL PROYECTO</vt:lpstr>
      <vt:lpstr>2. CONTEXTO Y PLANTEAMIENTO DEL PROYECTO</vt:lpstr>
      <vt:lpstr>3. PROPUESTA DE MEJORA</vt:lpstr>
      <vt:lpstr>3. PROPUESTA DE MEJORA</vt:lpstr>
      <vt:lpstr>4. RESULTADOS, RECOMENDACIONES Y CONCLUSIONES DEL PROYECTO</vt:lpstr>
      <vt:lpstr>4. RESULTADOS, RECOMENDACIONES Y CONCLUSIONES DEL PROYECTO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Cesar</dc:creator>
  <cp:lastModifiedBy>CHIANG MELENDEZ DIEGO ALONSO</cp:lastModifiedBy>
  <cp:revision>2</cp:revision>
  <dcterms:modified xsi:type="dcterms:W3CDTF">2025-11-09T04:06:33Z</dcterms:modified>
</cp:coreProperties>
</file>